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Default Extension="pdf" ContentType="application/pd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80D9-6218-2344-972D-FB1051A49624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3C789-DA6D-2B47-A12E-0B23F2E7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80D9-6218-2344-972D-FB1051A49624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3C789-DA6D-2B47-A12E-0B23F2E7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80D9-6218-2344-972D-FB1051A49624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3C789-DA6D-2B47-A12E-0B23F2E7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80D9-6218-2344-972D-FB1051A49624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3C789-DA6D-2B47-A12E-0B23F2E7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80D9-6218-2344-972D-FB1051A49624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3C789-DA6D-2B47-A12E-0B23F2E7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80D9-6218-2344-972D-FB1051A49624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3C789-DA6D-2B47-A12E-0B23F2E7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80D9-6218-2344-972D-FB1051A49624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3C789-DA6D-2B47-A12E-0B23F2E7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80D9-6218-2344-972D-FB1051A49624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3C789-DA6D-2B47-A12E-0B23F2E7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80D9-6218-2344-972D-FB1051A49624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3C789-DA6D-2B47-A12E-0B23F2E7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80D9-6218-2344-972D-FB1051A49624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3C789-DA6D-2B47-A12E-0B23F2E7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D80D9-6218-2344-972D-FB1051A49624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3C789-DA6D-2B47-A12E-0B23F2E7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D80D9-6218-2344-972D-FB1051A49624}" type="datetimeFigureOut">
              <a:rPr lang="en-US" smtClean="0"/>
              <a:pPr/>
              <a:t>11/17/10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3C789-DA6D-2B47-A12E-0B23F2E7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df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df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df"/><Relationship Id="rId3" Type="http://schemas.openxmlformats.org/officeDocument/2006/relationships/image" Target="../media/image10.png"/><Relationship Id="rId5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PLASMIDS, BY CHARLOTTE, SUSAN, IDI AND AMANDA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9600" dirty="0" err="1" smtClean="0">
                <a:sym typeface="Wingdings"/>
              </a:rPr>
              <a:t></a:t>
            </a:r>
            <a:r>
              <a:rPr lang="en-US" sz="9600" dirty="0" smtClean="0">
                <a:sym typeface="Wingdings"/>
              </a:rPr>
              <a:t> </a:t>
            </a:r>
            <a:endParaRPr lang="en-US" sz="9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Now we have some questions for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ym typeface="Wingdings"/>
              </a:rPr>
              <a:t>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2293" y="146672"/>
            <a:ext cx="1056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Charlotte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62293" y="3182170"/>
            <a:ext cx="734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Susan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678937" y="767579"/>
            <a:ext cx="3197717" cy="35894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PAP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801817" y="767579"/>
            <a:ext cx="877120" cy="35894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SEARRF</a:t>
            </a:r>
            <a:endParaRPr lang="en-US" dirty="0"/>
          </a:p>
        </p:txBody>
      </p:sp>
      <p:grpSp>
        <p:nvGrpSpPr>
          <p:cNvPr id="2" name="Group 18"/>
          <p:cNvGrpSpPr/>
          <p:nvPr/>
        </p:nvGrpSpPr>
        <p:grpSpPr>
          <a:xfrm>
            <a:off x="4058754" y="1286069"/>
            <a:ext cx="2354316" cy="3176"/>
            <a:chOff x="1601365" y="614234"/>
            <a:chExt cx="2354316" cy="3176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1601365" y="614234"/>
              <a:ext cx="738598" cy="1588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3217083" y="615822"/>
              <a:ext cx="73859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339962" y="614234"/>
              <a:ext cx="877120" cy="3176"/>
            </a:xfrm>
            <a:prstGeom prst="line">
              <a:avLst/>
            </a:prstGeom>
            <a:ln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cxnSp>
        <p:nvCxnSpPr>
          <p:cNvPr id="17" name="Straight Arrow Connector 16"/>
          <p:cNvCxnSpPr/>
          <p:nvPr/>
        </p:nvCxnSpPr>
        <p:spPr>
          <a:xfrm>
            <a:off x="1629088" y="625136"/>
            <a:ext cx="73859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8138056" y="1275288"/>
            <a:ext cx="73859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19"/>
          <p:cNvGrpSpPr/>
          <p:nvPr/>
        </p:nvGrpSpPr>
        <p:grpSpPr>
          <a:xfrm flipH="1">
            <a:off x="4077570" y="636300"/>
            <a:ext cx="2354316" cy="3176"/>
            <a:chOff x="1601365" y="614234"/>
            <a:chExt cx="2354316" cy="3176"/>
          </a:xfrm>
        </p:grpSpPr>
        <p:cxnSp>
          <p:nvCxnSpPr>
            <p:cNvPr id="21" name="Straight Arrow Connector 20"/>
            <p:cNvCxnSpPr/>
            <p:nvPr/>
          </p:nvCxnSpPr>
          <p:spPr>
            <a:xfrm>
              <a:off x="1601365" y="614234"/>
              <a:ext cx="738598" cy="1588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3217083" y="615822"/>
              <a:ext cx="73859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2339962" y="614234"/>
              <a:ext cx="877120" cy="3176"/>
            </a:xfrm>
            <a:prstGeom prst="line">
              <a:avLst/>
            </a:prstGeom>
            <a:ln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7" name="Rectangle 26"/>
          <p:cNvSpPr/>
          <p:nvPr/>
        </p:nvSpPr>
        <p:spPr>
          <a:xfrm>
            <a:off x="1604100" y="767579"/>
            <a:ext cx="3197717" cy="35894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PAP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5648705" y="1772376"/>
            <a:ext cx="3197717" cy="35894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PAP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4771585" y="1772376"/>
            <a:ext cx="877120" cy="35894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MUT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573868" y="1772376"/>
            <a:ext cx="3197717" cy="35894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PAP</a:t>
            </a:r>
            <a:endParaRPr lang="en-US" dirty="0"/>
          </a:p>
        </p:txBody>
      </p:sp>
      <p:sp>
        <p:nvSpPr>
          <p:cNvPr id="41" name="L-Shape 40"/>
          <p:cNvSpPr/>
          <p:nvPr/>
        </p:nvSpPr>
        <p:spPr>
          <a:xfrm rot="10800000" flipV="1">
            <a:off x="5232158" y="1772375"/>
            <a:ext cx="1180912" cy="182897"/>
          </a:xfrm>
          <a:prstGeom prst="corner">
            <a:avLst>
              <a:gd name="adj1" fmla="val 4345"/>
              <a:gd name="adj2" fmla="val 4348"/>
            </a:avLst>
          </a:prstGeom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L-Shape 41"/>
          <p:cNvSpPr/>
          <p:nvPr/>
        </p:nvSpPr>
        <p:spPr>
          <a:xfrm flipV="1">
            <a:off x="4073083" y="1955272"/>
            <a:ext cx="1180912" cy="180011"/>
          </a:xfrm>
          <a:prstGeom prst="corner">
            <a:avLst>
              <a:gd name="adj1" fmla="val 4345"/>
              <a:gd name="adj2" fmla="val 4348"/>
            </a:avLst>
          </a:prstGeom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1573868" y="1677662"/>
            <a:ext cx="73859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8082836" y="1680442"/>
            <a:ext cx="73859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5648705" y="3689987"/>
            <a:ext cx="3197717" cy="35894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PAP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4771585" y="3689987"/>
            <a:ext cx="877120" cy="35894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SEARRF</a:t>
            </a:r>
            <a:endParaRPr lang="en-US" dirty="0"/>
          </a:p>
        </p:txBody>
      </p:sp>
      <p:grpSp>
        <p:nvGrpSpPr>
          <p:cNvPr id="6" name="Group 46"/>
          <p:cNvGrpSpPr/>
          <p:nvPr/>
        </p:nvGrpSpPr>
        <p:grpSpPr>
          <a:xfrm>
            <a:off x="4912042" y="4152649"/>
            <a:ext cx="1470796" cy="3176"/>
            <a:chOff x="2484885" y="614234"/>
            <a:chExt cx="1470796" cy="3176"/>
          </a:xfrm>
        </p:grpSpPr>
        <p:cxnSp>
          <p:nvCxnSpPr>
            <p:cNvPr id="48" name="Straight Arrow Connector 47"/>
            <p:cNvCxnSpPr/>
            <p:nvPr/>
          </p:nvCxnSpPr>
          <p:spPr>
            <a:xfrm>
              <a:off x="2484885" y="614234"/>
              <a:ext cx="738598" cy="1588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3217083" y="615822"/>
              <a:ext cx="73859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Straight Arrow Connector 50"/>
          <p:cNvCxnSpPr/>
          <p:nvPr/>
        </p:nvCxnSpPr>
        <p:spPr>
          <a:xfrm>
            <a:off x="1598856" y="3547544"/>
            <a:ext cx="73859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H="1">
            <a:off x="8107824" y="4197696"/>
            <a:ext cx="73859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52"/>
          <p:cNvGrpSpPr/>
          <p:nvPr/>
        </p:nvGrpSpPr>
        <p:grpSpPr>
          <a:xfrm flipH="1">
            <a:off x="4047338" y="3558708"/>
            <a:ext cx="1470796" cy="3176"/>
            <a:chOff x="2484885" y="614234"/>
            <a:chExt cx="1470796" cy="3176"/>
          </a:xfrm>
        </p:grpSpPr>
        <p:cxnSp>
          <p:nvCxnSpPr>
            <p:cNvPr id="54" name="Straight Arrow Connector 53"/>
            <p:cNvCxnSpPr/>
            <p:nvPr/>
          </p:nvCxnSpPr>
          <p:spPr>
            <a:xfrm>
              <a:off x="2484885" y="614234"/>
              <a:ext cx="738598" cy="1588"/>
            </a:xfrm>
            <a:prstGeom prst="straightConnector1">
              <a:avLst/>
            </a:prstGeom>
            <a:ln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3217083" y="615822"/>
              <a:ext cx="73859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Rectangle 56"/>
          <p:cNvSpPr/>
          <p:nvPr/>
        </p:nvSpPr>
        <p:spPr>
          <a:xfrm>
            <a:off x="1573868" y="3689987"/>
            <a:ext cx="3197717" cy="35894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PAP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5287153" y="4638805"/>
            <a:ext cx="3197717" cy="35894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PAP</a:t>
            </a:r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>
            <a:off x="2082031" y="4638805"/>
            <a:ext cx="3197717" cy="35894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PAP</a:t>
            </a:r>
            <a:endParaRPr lang="en-US" dirty="0"/>
          </a:p>
        </p:txBody>
      </p:sp>
      <p:sp>
        <p:nvSpPr>
          <p:cNvPr id="64" name="L-Shape 63"/>
          <p:cNvSpPr/>
          <p:nvPr/>
        </p:nvSpPr>
        <p:spPr>
          <a:xfrm rot="10800000" flipV="1">
            <a:off x="4704946" y="4638804"/>
            <a:ext cx="1180912" cy="182897"/>
          </a:xfrm>
          <a:prstGeom prst="corner">
            <a:avLst>
              <a:gd name="adj1" fmla="val 4345"/>
              <a:gd name="adj2" fmla="val 4348"/>
            </a:avLst>
          </a:prstGeom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L-Shape 64"/>
          <p:cNvSpPr/>
          <p:nvPr/>
        </p:nvSpPr>
        <p:spPr>
          <a:xfrm flipV="1">
            <a:off x="4705491" y="4821701"/>
            <a:ext cx="1180912" cy="180011"/>
          </a:xfrm>
          <a:prstGeom prst="corner">
            <a:avLst>
              <a:gd name="adj1" fmla="val 4345"/>
              <a:gd name="adj2" fmla="val 4348"/>
            </a:avLst>
          </a:prstGeom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705491" y="4642763"/>
            <a:ext cx="1180367" cy="358949"/>
          </a:xfrm>
          <a:prstGeom prst="rect">
            <a:avLst/>
          </a:prstGeom>
          <a:solidFill>
            <a:schemeClr val="bg1">
              <a:lumMod val="65000"/>
              <a:alpha val="4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DEL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2082031" y="4544091"/>
            <a:ext cx="73859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>
            <a:off x="7735089" y="4546871"/>
            <a:ext cx="73859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744372" y="2637827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Cloning into PET</a:t>
            </a:r>
            <a:endParaRPr lang="en-US" dirty="0"/>
          </a:p>
        </p:txBody>
      </p:sp>
      <p:sp>
        <p:nvSpPr>
          <p:cNvPr id="59" name="Rectangle 58"/>
          <p:cNvSpPr/>
          <p:nvPr/>
        </p:nvSpPr>
        <p:spPr>
          <a:xfrm>
            <a:off x="996427" y="1771249"/>
            <a:ext cx="569270" cy="35894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V5</a:t>
            </a:r>
            <a:endParaRPr lang="en-US" dirty="0"/>
          </a:p>
        </p:txBody>
      </p:sp>
      <p:sp>
        <p:nvSpPr>
          <p:cNvPr id="60" name="Rectangle 59"/>
          <p:cNvSpPr/>
          <p:nvPr/>
        </p:nvSpPr>
        <p:spPr>
          <a:xfrm>
            <a:off x="427157" y="1771249"/>
            <a:ext cx="569270" cy="358949"/>
          </a:xfrm>
          <a:prstGeom prst="rect">
            <a:avLst/>
          </a:prstGeom>
          <a:solidFill>
            <a:srgbClr val="FF66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6H</a:t>
            </a:r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1512761" y="4642763"/>
            <a:ext cx="569270" cy="35894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V5</a:t>
            </a: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>
            <a:off x="943491" y="4642763"/>
            <a:ext cx="569270" cy="358949"/>
          </a:xfrm>
          <a:prstGeom prst="rect">
            <a:avLst/>
          </a:prstGeom>
          <a:solidFill>
            <a:srgbClr val="FF66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6H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7260" y="1600200"/>
            <a:ext cx="4459540" cy="452596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GB" dirty="0" smtClean="0"/>
              <a:t>Forward:</a:t>
            </a:r>
          </a:p>
          <a:p>
            <a:r>
              <a:rPr lang="en-GB" dirty="0" smtClean="0"/>
              <a:t>Translate </a:t>
            </a:r>
            <a:r>
              <a:rPr lang="en-GB" dirty="0"/>
              <a:t>DNA Sequence Untitled </a:t>
            </a:r>
            <a:r>
              <a:rPr lang="en-GB" dirty="0" err="1"/>
              <a:t>Seq</a:t>
            </a:r>
            <a:r>
              <a:rPr lang="en-GB" dirty="0"/>
              <a:t> #33(1,590</a:t>
            </a:r>
            <a:r>
              <a:rPr lang="en-GB" dirty="0" smtClean="0"/>
              <a:t>) With </a:t>
            </a:r>
            <a:r>
              <a:rPr lang="en-GB" dirty="0"/>
              <a:t>Standard Genetic </a:t>
            </a:r>
            <a:r>
              <a:rPr lang="en-GB" dirty="0" smtClean="0"/>
              <a:t>Code </a:t>
            </a:r>
          </a:p>
          <a:p>
            <a:r>
              <a:rPr lang="en-GB" dirty="0" smtClean="0"/>
              <a:t>Molecular </a:t>
            </a:r>
            <a:r>
              <a:rPr lang="en-GB" dirty="0"/>
              <a:t>Weight 20303.75 Daltons</a:t>
            </a:r>
            <a:endParaRPr lang="en-GB" dirty="0" smtClean="0"/>
          </a:p>
          <a:p>
            <a:r>
              <a:rPr lang="en-GB" dirty="0" smtClean="0"/>
              <a:t>176 </a:t>
            </a:r>
            <a:r>
              <a:rPr lang="en-GB" dirty="0"/>
              <a:t>Amino Acids</a:t>
            </a:r>
            <a:endParaRPr lang="en-GB" dirty="0" smtClean="0"/>
          </a:p>
          <a:p>
            <a:r>
              <a:rPr lang="en-GB" dirty="0" smtClean="0"/>
              <a:t>24 </a:t>
            </a:r>
            <a:r>
              <a:rPr lang="en-GB" dirty="0"/>
              <a:t>Strongly Basic(+) Amino Acids (K,R)</a:t>
            </a:r>
          </a:p>
          <a:p>
            <a:r>
              <a:rPr lang="en-GB" dirty="0"/>
              <a:t>        16 Strongly Acidic(-) Amino Acids (D,E)</a:t>
            </a:r>
          </a:p>
          <a:p>
            <a:r>
              <a:rPr lang="en-GB" dirty="0"/>
              <a:t>        47 Hydrophobic Amino Acids (A,I,L,F,W,V)</a:t>
            </a:r>
          </a:p>
          <a:p>
            <a:r>
              <a:rPr lang="en-GB" dirty="0"/>
              <a:t>        39 Polar Amino Acids (N,C,Q,S,T,Y</a:t>
            </a:r>
            <a:r>
              <a:rPr lang="en-GB" dirty="0" smtClean="0"/>
              <a:t>)</a:t>
            </a:r>
          </a:p>
          <a:p>
            <a:pPr>
              <a:buNone/>
            </a:pPr>
            <a:r>
              <a:rPr lang="en-GB" dirty="0" smtClean="0"/>
              <a:t>Reverse</a:t>
            </a:r>
          </a:p>
          <a:p>
            <a:r>
              <a:rPr lang="en-GB" dirty="0"/>
              <a:t>Translate DNA Sequence Untitled </a:t>
            </a:r>
            <a:r>
              <a:rPr lang="en-GB" dirty="0" err="1"/>
              <a:t>Seq</a:t>
            </a:r>
            <a:r>
              <a:rPr lang="en-GB" dirty="0"/>
              <a:t> #42(1,307)</a:t>
            </a:r>
          </a:p>
          <a:p>
            <a:r>
              <a:rPr lang="en-GB" dirty="0"/>
              <a:t>With Standard Genetic </a:t>
            </a:r>
            <a:r>
              <a:rPr lang="en-GB" dirty="0" smtClean="0"/>
              <a:t>Code</a:t>
            </a:r>
          </a:p>
          <a:p>
            <a:r>
              <a:rPr lang="en-GB" dirty="0"/>
              <a:t>        Molecular Weight 11053.48 Daltons</a:t>
            </a:r>
          </a:p>
          <a:p>
            <a:r>
              <a:rPr lang="en-GB" dirty="0"/>
              <a:t>        95 Amino Acids</a:t>
            </a:r>
          </a:p>
          <a:p>
            <a:r>
              <a:rPr lang="en-GB" dirty="0"/>
              <a:t>        23 Strongly Basic(+) Amino Acids (K,R)</a:t>
            </a:r>
          </a:p>
          <a:p>
            <a:r>
              <a:rPr lang="en-GB" dirty="0"/>
              <a:t>        8 Strongly Acidic(-) Amino Acids (D,E)</a:t>
            </a:r>
          </a:p>
          <a:p>
            <a:r>
              <a:rPr lang="en-GB" dirty="0"/>
              <a:t>        18 Hydrophobic Amino Acids (A,I,L,F,W,V)</a:t>
            </a:r>
          </a:p>
          <a:p>
            <a:r>
              <a:rPr lang="en-GB" dirty="0"/>
              <a:t>        25 Polar Amino Acids (N,C,Q,S,T,Y)</a:t>
            </a:r>
          </a:p>
          <a:p>
            <a:pPr>
              <a:buNone/>
            </a:pPr>
            <a:endParaRPr lang="en-GB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566116" y="0"/>
            <a:ext cx="5384800" cy="67056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DELETION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5370" y="1600200"/>
            <a:ext cx="4181430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GB" dirty="0" smtClean="0"/>
              <a:t>Translate </a:t>
            </a:r>
            <a:r>
              <a:rPr lang="en-GB" dirty="0"/>
              <a:t>DNA Sequence 1R68G</a:t>
            </a:r>
            <a:r>
              <a:rPr lang="en-GB" dirty="0" smtClean="0"/>
              <a:t> 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Fwd </a:t>
            </a:r>
            <a:r>
              <a:rPr lang="en-GB" dirty="0"/>
              <a:t>Primer.seq(1,562)</a:t>
            </a:r>
            <a:endParaRPr lang="en-GB" dirty="0" smtClean="0"/>
          </a:p>
          <a:p>
            <a:r>
              <a:rPr lang="en-GB" dirty="0" smtClean="0"/>
              <a:t>Molecular </a:t>
            </a:r>
            <a:r>
              <a:rPr lang="en-GB" dirty="0"/>
              <a:t>Weight 21076.21 Daltons</a:t>
            </a:r>
            <a:endParaRPr lang="en-GB" dirty="0" smtClean="0"/>
          </a:p>
          <a:p>
            <a:r>
              <a:rPr lang="en-GB" dirty="0" smtClean="0"/>
              <a:t>187 </a:t>
            </a:r>
            <a:r>
              <a:rPr lang="en-GB" dirty="0"/>
              <a:t>Amino </a:t>
            </a:r>
            <a:r>
              <a:rPr lang="en-GB" dirty="0" smtClean="0"/>
              <a:t>Acids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REVERSE PRIMER</a:t>
            </a:r>
          </a:p>
          <a:p>
            <a:r>
              <a:rPr lang="en-GB" dirty="0" smtClean="0"/>
              <a:t>Translate </a:t>
            </a:r>
            <a:r>
              <a:rPr lang="en-GB" dirty="0"/>
              <a:t>DNA Sequence Untitled </a:t>
            </a:r>
            <a:r>
              <a:rPr lang="en-GB" dirty="0" err="1"/>
              <a:t>Seq</a:t>
            </a:r>
            <a:r>
              <a:rPr lang="en-GB" dirty="0"/>
              <a:t> #39(1,286)</a:t>
            </a:r>
            <a:endParaRPr lang="en-GB" dirty="0" smtClean="0"/>
          </a:p>
          <a:p>
            <a:r>
              <a:rPr lang="en-GB" dirty="0" smtClean="0"/>
              <a:t>Molecular </a:t>
            </a:r>
            <a:r>
              <a:rPr lang="en-GB" dirty="0"/>
              <a:t>Weight 11001.39 Daltons</a:t>
            </a:r>
            <a:endParaRPr lang="en-GB" dirty="0" smtClean="0"/>
          </a:p>
          <a:p>
            <a:r>
              <a:rPr lang="en-GB" dirty="0" smtClean="0"/>
              <a:t>95 </a:t>
            </a:r>
            <a:r>
              <a:rPr lang="en-GB" dirty="0"/>
              <a:t>Amino Acids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      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126830" y="1"/>
            <a:ext cx="3878663" cy="612616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/>
          <p:cNvSpPr/>
          <p:nvPr/>
        </p:nvSpPr>
        <p:spPr>
          <a:xfrm>
            <a:off x="1615133" y="3881910"/>
            <a:ext cx="3197717" cy="35894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PAP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604100" y="767579"/>
            <a:ext cx="5540849" cy="35894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NT-PAP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2240" y="220892"/>
            <a:ext cx="724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Idiatu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42240" y="3151131"/>
            <a:ext cx="966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Amanda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615133" y="658421"/>
            <a:ext cx="478114" cy="8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6768165" y="658420"/>
            <a:ext cx="376784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7144949" y="762758"/>
            <a:ext cx="1256968" cy="35894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CT-PAP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2989190" y="3775249"/>
            <a:ext cx="26130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 flipH="1">
            <a:off x="2846008" y="3872379"/>
            <a:ext cx="60273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8080951" y="3778425"/>
            <a:ext cx="73859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786334" y="3776837"/>
            <a:ext cx="226118" cy="4764"/>
          </a:xfrm>
          <a:prstGeom prst="line">
            <a:avLst/>
          </a:prstGeom>
          <a:ln w="28575" cap="flat" cmpd="sng" algn="ctr">
            <a:solidFill>
              <a:schemeClr val="accent2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511896" y="3775249"/>
            <a:ext cx="316303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40"/>
          <p:cNvGrpSpPr/>
          <p:nvPr/>
        </p:nvGrpSpPr>
        <p:grpSpPr>
          <a:xfrm flipH="1">
            <a:off x="2525851" y="4325453"/>
            <a:ext cx="738598" cy="6352"/>
            <a:chOff x="2674708" y="5632177"/>
            <a:chExt cx="738598" cy="6352"/>
          </a:xfrm>
        </p:grpSpPr>
        <p:cxnSp>
          <p:nvCxnSpPr>
            <p:cNvPr id="38" name="Straight Arrow Connector 37"/>
            <p:cNvCxnSpPr/>
            <p:nvPr/>
          </p:nvCxnSpPr>
          <p:spPr>
            <a:xfrm rot="10800000" flipH="1" flipV="1">
              <a:off x="3152000" y="5633765"/>
              <a:ext cx="261306" cy="476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2949146" y="5633765"/>
              <a:ext cx="226118" cy="4764"/>
            </a:xfrm>
            <a:prstGeom prst="line">
              <a:avLst/>
            </a:prstGeom>
            <a:ln w="28575" cap="flat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2674708" y="5632177"/>
              <a:ext cx="316303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Straight Arrow Connector 44"/>
          <p:cNvCxnSpPr/>
          <p:nvPr/>
        </p:nvCxnSpPr>
        <p:spPr>
          <a:xfrm>
            <a:off x="1604100" y="4331805"/>
            <a:ext cx="489147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4801817" y="767579"/>
            <a:ext cx="877120" cy="35894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SEARRF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1604100" y="1935806"/>
            <a:ext cx="5540849" cy="35894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NT-PAP</a:t>
            </a:r>
            <a:endParaRPr lang="en-US" dirty="0"/>
          </a:p>
        </p:txBody>
      </p:sp>
      <p:cxnSp>
        <p:nvCxnSpPr>
          <p:cNvPr id="48" name="Straight Arrow Connector 47"/>
          <p:cNvCxnSpPr/>
          <p:nvPr/>
        </p:nvCxnSpPr>
        <p:spPr>
          <a:xfrm flipV="1">
            <a:off x="1615133" y="1826648"/>
            <a:ext cx="478114" cy="8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10800000">
            <a:off x="6768165" y="1826647"/>
            <a:ext cx="376784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7144949" y="1930985"/>
            <a:ext cx="1256968" cy="35894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CT-PAP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1045863" y="776715"/>
            <a:ext cx="569270" cy="35894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V5</a:t>
            </a:r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476593" y="776715"/>
            <a:ext cx="569270" cy="358949"/>
          </a:xfrm>
          <a:prstGeom prst="rect">
            <a:avLst/>
          </a:prstGeom>
          <a:solidFill>
            <a:srgbClr val="FF66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6H</a:t>
            </a:r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>
            <a:off x="1045863" y="1936766"/>
            <a:ext cx="569270" cy="35894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V5</a:t>
            </a:r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>
            <a:off x="476593" y="1936766"/>
            <a:ext cx="569270" cy="358949"/>
          </a:xfrm>
          <a:prstGeom prst="rect">
            <a:avLst/>
          </a:prstGeom>
          <a:solidFill>
            <a:srgbClr val="FF66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6H</a:t>
            </a:r>
            <a:endParaRPr lang="en-US" dirty="0"/>
          </a:p>
        </p:txBody>
      </p:sp>
      <p:sp>
        <p:nvSpPr>
          <p:cNvPr id="65" name="Rectangle 64"/>
          <p:cNvSpPr/>
          <p:nvPr/>
        </p:nvSpPr>
        <p:spPr>
          <a:xfrm>
            <a:off x="1045863" y="3882762"/>
            <a:ext cx="569270" cy="35894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V5</a:t>
            </a:r>
            <a:endParaRPr lang="en-US" dirty="0"/>
          </a:p>
        </p:txBody>
      </p:sp>
      <p:sp>
        <p:nvSpPr>
          <p:cNvPr id="66" name="Rectangle 65"/>
          <p:cNvSpPr/>
          <p:nvPr/>
        </p:nvSpPr>
        <p:spPr>
          <a:xfrm>
            <a:off x="476593" y="3882762"/>
            <a:ext cx="569270" cy="358949"/>
          </a:xfrm>
          <a:prstGeom prst="rect">
            <a:avLst/>
          </a:prstGeom>
          <a:solidFill>
            <a:srgbClr val="FF66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6H</a:t>
            </a:r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516334" y="2735524"/>
            <a:ext cx="1308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Into pET151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502379" y="5778096"/>
            <a:ext cx="1308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Into pET151</a:t>
            </a:r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5689970" y="3881910"/>
            <a:ext cx="3197717" cy="35894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PAP</a:t>
            </a:r>
            <a:endParaRPr lang="en-US" dirty="0"/>
          </a:p>
        </p:txBody>
      </p:sp>
      <p:sp>
        <p:nvSpPr>
          <p:cNvPr id="90" name="Rectangle 89"/>
          <p:cNvSpPr/>
          <p:nvPr/>
        </p:nvSpPr>
        <p:spPr>
          <a:xfrm>
            <a:off x="4812850" y="3881910"/>
            <a:ext cx="877120" cy="35894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SEARRF</a:t>
            </a:r>
            <a:endParaRPr lang="en-US" dirty="0"/>
          </a:p>
        </p:txBody>
      </p:sp>
      <p:sp>
        <p:nvSpPr>
          <p:cNvPr id="92" name="Rectangle 91"/>
          <p:cNvSpPr/>
          <p:nvPr/>
        </p:nvSpPr>
        <p:spPr>
          <a:xfrm>
            <a:off x="1595008" y="4667986"/>
            <a:ext cx="3197717" cy="35894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PAP</a:t>
            </a:r>
            <a:endParaRPr lang="en-US" dirty="0"/>
          </a:p>
        </p:txBody>
      </p:sp>
      <p:cxnSp>
        <p:nvCxnSpPr>
          <p:cNvPr id="93" name="Straight Arrow Connector 92"/>
          <p:cNvCxnSpPr/>
          <p:nvPr/>
        </p:nvCxnSpPr>
        <p:spPr>
          <a:xfrm flipV="1">
            <a:off x="2941155" y="4561325"/>
            <a:ext cx="26130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 flipH="1">
            <a:off x="2825883" y="4658455"/>
            <a:ext cx="60273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cxnSp>
        <p:nvCxnSpPr>
          <p:cNvPr id="95" name="Straight Arrow Connector 94"/>
          <p:cNvCxnSpPr/>
          <p:nvPr/>
        </p:nvCxnSpPr>
        <p:spPr>
          <a:xfrm flipH="1">
            <a:off x="8060826" y="4564501"/>
            <a:ext cx="73859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>
            <a:off x="2738299" y="4562913"/>
            <a:ext cx="226118" cy="4764"/>
          </a:xfrm>
          <a:prstGeom prst="line">
            <a:avLst/>
          </a:prstGeom>
          <a:ln w="28575" cap="flat" cmpd="sng" algn="ctr">
            <a:solidFill>
              <a:schemeClr val="accent2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2463861" y="4561325"/>
            <a:ext cx="316303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97"/>
          <p:cNvGrpSpPr/>
          <p:nvPr/>
        </p:nvGrpSpPr>
        <p:grpSpPr>
          <a:xfrm flipH="1">
            <a:off x="2519681" y="5111529"/>
            <a:ext cx="738598" cy="6352"/>
            <a:chOff x="2674708" y="5632177"/>
            <a:chExt cx="738598" cy="6352"/>
          </a:xfrm>
        </p:grpSpPr>
        <p:cxnSp>
          <p:nvCxnSpPr>
            <p:cNvPr id="99" name="Straight Arrow Connector 98"/>
            <p:cNvCxnSpPr/>
            <p:nvPr/>
          </p:nvCxnSpPr>
          <p:spPr>
            <a:xfrm rot="10800000" flipH="1" flipV="1">
              <a:off x="3152000" y="5633765"/>
              <a:ext cx="261306" cy="476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2949146" y="5633765"/>
              <a:ext cx="226118" cy="4764"/>
            </a:xfrm>
            <a:prstGeom prst="line">
              <a:avLst/>
            </a:prstGeom>
            <a:ln w="28575" cap="flat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2674708" y="5632177"/>
              <a:ext cx="316303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2" name="Straight Arrow Connector 101"/>
          <p:cNvCxnSpPr/>
          <p:nvPr/>
        </p:nvCxnSpPr>
        <p:spPr>
          <a:xfrm>
            <a:off x="1583975" y="5117881"/>
            <a:ext cx="489147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Rectangle 102"/>
          <p:cNvSpPr/>
          <p:nvPr/>
        </p:nvSpPr>
        <p:spPr>
          <a:xfrm>
            <a:off x="1025738" y="4668838"/>
            <a:ext cx="569270" cy="35894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V5</a:t>
            </a:r>
            <a:endParaRPr lang="en-US" dirty="0"/>
          </a:p>
        </p:txBody>
      </p:sp>
      <p:sp>
        <p:nvSpPr>
          <p:cNvPr id="104" name="Rectangle 103"/>
          <p:cNvSpPr/>
          <p:nvPr/>
        </p:nvSpPr>
        <p:spPr>
          <a:xfrm>
            <a:off x="456468" y="4668838"/>
            <a:ext cx="569270" cy="358949"/>
          </a:xfrm>
          <a:prstGeom prst="rect">
            <a:avLst/>
          </a:prstGeom>
          <a:solidFill>
            <a:srgbClr val="FF66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6H</a:t>
            </a:r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5669845" y="4667986"/>
            <a:ext cx="3197717" cy="35894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PAP</a:t>
            </a:r>
            <a:endParaRPr lang="en-US" dirty="0"/>
          </a:p>
        </p:txBody>
      </p:sp>
      <p:sp>
        <p:nvSpPr>
          <p:cNvPr id="107" name="Rectangle 106"/>
          <p:cNvSpPr/>
          <p:nvPr/>
        </p:nvSpPr>
        <p:spPr>
          <a:xfrm>
            <a:off x="4792725" y="4668838"/>
            <a:ext cx="877120" cy="358949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MUT</a:t>
            </a:r>
            <a:endParaRPr lang="en-US" dirty="0"/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3071807" y="1820295"/>
            <a:ext cx="26130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2868951" y="1821883"/>
            <a:ext cx="226118" cy="4764"/>
          </a:xfrm>
          <a:prstGeom prst="line">
            <a:avLst/>
          </a:prstGeom>
          <a:ln w="28575" cap="flat" cmpd="sng" algn="ctr">
            <a:solidFill>
              <a:schemeClr val="accent2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2594513" y="1820295"/>
            <a:ext cx="316303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4812850" y="1944942"/>
            <a:ext cx="877120" cy="35894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SEARRF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 flipH="1">
            <a:off x="2925418" y="1922523"/>
            <a:ext cx="60273" cy="36933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6" name="Group 56"/>
          <p:cNvGrpSpPr/>
          <p:nvPr/>
        </p:nvGrpSpPr>
        <p:grpSpPr>
          <a:xfrm flipH="1">
            <a:off x="2594513" y="2347688"/>
            <a:ext cx="738598" cy="6352"/>
            <a:chOff x="2674708" y="5632177"/>
            <a:chExt cx="738598" cy="6352"/>
          </a:xfrm>
        </p:grpSpPr>
        <p:cxnSp>
          <p:nvCxnSpPr>
            <p:cNvPr id="58" name="Straight Arrow Connector 57"/>
            <p:cNvCxnSpPr/>
            <p:nvPr/>
          </p:nvCxnSpPr>
          <p:spPr>
            <a:xfrm rot="10800000" flipH="1" flipV="1">
              <a:off x="3152000" y="5633765"/>
              <a:ext cx="261306" cy="476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2949146" y="5633765"/>
              <a:ext cx="226118" cy="4764"/>
            </a:xfrm>
            <a:prstGeom prst="line">
              <a:avLst/>
            </a:prstGeom>
            <a:ln w="28575" cap="flat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2674708" y="5632177"/>
              <a:ext cx="316303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R68 MUTATION WITH</a:t>
            </a:r>
            <a:r>
              <a:rPr lang="en-US" dirty="0" smtClean="0"/>
              <a:t> THE INTACT </a:t>
            </a:r>
            <a:r>
              <a:rPr lang="en-US" dirty="0" smtClean="0"/>
              <a:t>AND MUTATED ACTIVE </a:t>
            </a:r>
            <a:r>
              <a:rPr lang="en-US" dirty="0" smtClean="0"/>
              <a:t>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79090" y="1033176"/>
            <a:ext cx="4478081" cy="55764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366315" y="1033176"/>
            <a:ext cx="4478081" cy="557647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PAP WITHOUT CT: INTACT AND MUTATED R68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05920" y="1094636"/>
            <a:ext cx="4677984" cy="58254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374847" y="1094636"/>
            <a:ext cx="4769153" cy="596731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PCR PRODUCT FROM THE MINI PREP</a:t>
            </a:r>
            <a:endParaRPr lang="en-US" dirty="0"/>
          </a:p>
        </p:txBody>
      </p:sp>
      <p:pic>
        <p:nvPicPr>
          <p:cNvPr id="4" name="Content Placeholder 3" descr="Scan 7.jpeg"/>
          <p:cNvPicPr>
            <a:picLocks noGrp="1" noChangeAspect="1"/>
          </p:cNvPicPr>
          <p:nvPr>
            <p:ph idx="1"/>
          </p:nvPr>
        </p:nvPicPr>
        <p:blipFill>
          <a:blip r:embed="rId2"/>
          <a:srcRect t="-18745" b="-18745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IdI</a:t>
            </a:r>
            <a:r>
              <a:rPr lang="en-US" dirty="0" smtClean="0"/>
              <a:t> PCR</a:t>
            </a:r>
            <a:endParaRPr lang="en-US" dirty="0"/>
          </a:p>
        </p:txBody>
      </p:sp>
      <p:pic>
        <p:nvPicPr>
          <p:cNvPr id="4" name="Content Placeholder 3" descr="tn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42144" r="-42144"/>
          <a:stretch>
            <a:fillRect/>
          </a:stretch>
        </p:blipFill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104</TotalTime>
  <Words>316</Words>
  <Application>Microsoft Macintosh PowerPoint</Application>
  <PresentationFormat>On-screen Show (4:3)</PresentationFormat>
  <Paragraphs>81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PLASMIDS, BY CHARLOTTE, SUSAN, IDI AND AMANDA</vt:lpstr>
      <vt:lpstr>Slide 2</vt:lpstr>
      <vt:lpstr>MUTATION</vt:lpstr>
      <vt:lpstr>DELETION</vt:lpstr>
      <vt:lpstr>Slide 5</vt:lpstr>
      <vt:lpstr>R68 MUTATION WITH THE INTACT AND MUTATED ACTIVE SITES</vt:lpstr>
      <vt:lpstr>PAP WITHOUT CT: INTACT AND MUTATED R68</vt:lpstr>
      <vt:lpstr>PCR PRODUCT FROM THE MINI PREP</vt:lpstr>
      <vt:lpstr>IdI PCR</vt:lpstr>
      <vt:lpstr>Now we have some questions for you!</vt:lpstr>
    </vt:vector>
  </TitlesOfParts>
  <Company>University of Greenwich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PLASMIDS, BY CHARLOTTE, SUSAN, IDI AND AMANDA</dc:title>
  <dc:creator>Catherine Richardson</dc:creator>
  <cp:lastModifiedBy>Catherine Richardson</cp:lastModifiedBy>
  <cp:revision>3</cp:revision>
  <dcterms:created xsi:type="dcterms:W3CDTF">2010-11-17T09:31:27Z</dcterms:created>
  <dcterms:modified xsi:type="dcterms:W3CDTF">2010-11-17T09:57:46Z</dcterms:modified>
</cp:coreProperties>
</file>